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1" r:id="rId2"/>
    <p:sldId id="269" r:id="rId3"/>
    <p:sldId id="270" r:id="rId4"/>
    <p:sldId id="256" r:id="rId5"/>
    <p:sldId id="271" r:id="rId6"/>
    <p:sldId id="260" r:id="rId7"/>
    <p:sldId id="262" r:id="rId8"/>
    <p:sldId id="257" r:id="rId9"/>
    <p:sldId id="265" r:id="rId10"/>
    <p:sldId id="266" r:id="rId11"/>
    <p:sldId id="263" r:id="rId12"/>
    <p:sldId id="268" r:id="rId13"/>
    <p:sldId id="267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4085B-D5F5-4263-B484-31F4A86F43C4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54337-BC17-4380-B6D5-4E5BB496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7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13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31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0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19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82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0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6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52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0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13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1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microsoft.com/office/2007/relationships/hdphoto" Target="../media/hdphoto21.wdp"/><Relationship Id="rId18" Type="http://schemas.openxmlformats.org/officeDocument/2006/relationships/image" Target="../media/image58.png"/><Relationship Id="rId26" Type="http://schemas.openxmlformats.org/officeDocument/2006/relationships/image" Target="../media/image3.jpeg"/><Relationship Id="rId3" Type="http://schemas.openxmlformats.org/officeDocument/2006/relationships/image" Target="../media/image50.png"/><Relationship Id="rId21" Type="http://schemas.openxmlformats.org/officeDocument/2006/relationships/image" Target="../media/image60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17" Type="http://schemas.microsoft.com/office/2007/relationships/hdphoto" Target="../media/hdphoto23.wdp"/><Relationship Id="rId25" Type="http://schemas.openxmlformats.org/officeDocument/2006/relationships/hyperlink" Target="&#1072;&#1091;&#1076;&#1080;&#1086;&#1092;&#1072;&#1081;&#1083;&#1099;/&#1087;&#1088;&#1077;&#1076;&#1084;&#1077;&#1090;&#1099;%20&#1076;&#1083;&#1103;%20&#1082;&#1072;&#1087;&#1080;&#1090;&#1072;&#1085;&#1072;%20SDR_0033.WAV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7.png"/><Relationship Id="rId20" Type="http://schemas.openxmlformats.org/officeDocument/2006/relationships/image" Target="../media/image59.png"/><Relationship Id="rId29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11" Type="http://schemas.openxmlformats.org/officeDocument/2006/relationships/image" Target="../media/image54.png"/><Relationship Id="rId24" Type="http://schemas.microsoft.com/office/2007/relationships/hdphoto" Target="../media/hdphoto26.wdp"/><Relationship Id="rId5" Type="http://schemas.openxmlformats.org/officeDocument/2006/relationships/image" Target="../media/image51.png"/><Relationship Id="rId15" Type="http://schemas.microsoft.com/office/2007/relationships/hdphoto" Target="../media/hdphoto22.wdp"/><Relationship Id="rId23" Type="http://schemas.openxmlformats.org/officeDocument/2006/relationships/image" Target="../media/image61.png"/><Relationship Id="rId28" Type="http://schemas.openxmlformats.org/officeDocument/2006/relationships/hyperlink" Target="&#1072;&#1091;&#1076;&#1080;&#1086;&#1092;&#1072;&#1081;&#1083;&#1099;/&#1087;&#1088;&#1077;&#1076;&#1084;&#1077;&#1090;&#1099;%20&#1076;&#1083;&#1103;%20&#1074;&#1086;&#1076;&#1080;&#1090;&#1077;&#1083;&#1103;%20SDR_0035.WAV" TargetMode="External"/><Relationship Id="rId10" Type="http://schemas.microsoft.com/office/2007/relationships/hdphoto" Target="../media/hdphoto20.wdp"/><Relationship Id="rId19" Type="http://schemas.microsoft.com/office/2007/relationships/hdphoto" Target="../media/hdphoto24.wdp"/><Relationship Id="rId4" Type="http://schemas.microsoft.com/office/2007/relationships/hdphoto" Target="../media/hdphoto17.wdp"/><Relationship Id="rId9" Type="http://schemas.openxmlformats.org/officeDocument/2006/relationships/image" Target="../media/image53.png"/><Relationship Id="rId14" Type="http://schemas.openxmlformats.org/officeDocument/2006/relationships/image" Target="../media/image56.png"/><Relationship Id="rId22" Type="http://schemas.microsoft.com/office/2007/relationships/hdphoto" Target="../media/hdphoto25.wdp"/><Relationship Id="rId27" Type="http://schemas.openxmlformats.org/officeDocument/2006/relationships/hyperlink" Target="&#1072;&#1091;&#1076;&#1080;&#1086;&#1092;&#1072;&#1081;&#1083;&#1099;/&#1087;&#1088;&#1077;&#1076;&#1084;&#1077;&#1090;&#1099;%20&#1076;&#1083;&#1103;%20&#1087;&#1086;&#1083;&#1080;&#1094;.%20SDR_0034.WAV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hyperlink" Target="&#1072;&#1091;&#1076;&#1080;&#1086;&#1092;&#1072;&#1081;&#1083;&#1099;/&#1095;&#1090;&#1086;%20&#1086;&#1073;&#1086;&#1079;&#1085;&#1072;&#1095;%20&#1076;&#1086;&#1088;%20&#1079;&#1085;&#1072;&#1082;%20SDR_0032.WAV" TargetMode="External"/><Relationship Id="rId5" Type="http://schemas.openxmlformats.org/officeDocument/2006/relationships/image" Target="../media/image64.gif"/><Relationship Id="rId10" Type="http://schemas.microsoft.com/office/2007/relationships/hdphoto" Target="../media/hdphoto2.wdp"/><Relationship Id="rId4" Type="http://schemas.openxmlformats.org/officeDocument/2006/relationships/image" Target="../media/image63.jpe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slide" Target="slide13.xml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11" Type="http://schemas.openxmlformats.org/officeDocument/2006/relationships/hyperlink" Target="&#1072;&#1091;&#1076;&#1080;&#1086;&#1092;&#1072;&#1081;&#1083;&#1099;/&#1082;&#1090;&#1086;%20&#1085;&#1072;&#1088;&#1091;&#1096;&#1072;&#1077;&#1090;%20&#1055;&#1044;&#1044;.WAV" TargetMode="External"/><Relationship Id="rId5" Type="http://schemas.openxmlformats.org/officeDocument/2006/relationships/image" Target="../media/image69.jpeg"/><Relationship Id="rId15" Type="http://schemas.microsoft.com/office/2007/relationships/hdphoto" Target="../media/hdphoto2.wdp"/><Relationship Id="rId10" Type="http://schemas.openxmlformats.org/officeDocument/2006/relationships/image" Target="../media/image74.png"/><Relationship Id="rId4" Type="http://schemas.openxmlformats.org/officeDocument/2006/relationships/image" Target="../media/image68.jpeg"/><Relationship Id="rId9" Type="http://schemas.openxmlformats.org/officeDocument/2006/relationships/image" Target="../media/image73.png"/><Relationship Id="rId1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slide" Target="slide5.xml"/><Relationship Id="rId5" Type="http://schemas.openxmlformats.org/officeDocument/2006/relationships/image" Target="../media/image7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4.png"/><Relationship Id="rId18" Type="http://schemas.openxmlformats.org/officeDocument/2006/relationships/image" Target="../media/image21.png"/><Relationship Id="rId3" Type="http://schemas.openxmlformats.org/officeDocument/2006/relationships/image" Target="../media/image15.png"/><Relationship Id="rId21" Type="http://schemas.microsoft.com/office/2007/relationships/hdphoto" Target="../media/hdphoto15.wdp"/><Relationship Id="rId7" Type="http://schemas.openxmlformats.org/officeDocument/2006/relationships/image" Target="../media/image17.png"/><Relationship Id="rId12" Type="http://schemas.microsoft.com/office/2007/relationships/hdphoto" Target="../media/hdphoto13.wdp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hyperlink" Target="&#1072;&#1091;&#1076;&#1080;&#1086;&#1092;&#1072;&#1081;&#1083;&#1099;/&#1082;&#1072;&#1082;&#1086;&#1081;%20&#1082;%20&#1074;&#1086;&#1076;&#1085;&#1086;&#1084;&#1091;%20SDR_0027.WAV" TargetMode="External"/><Relationship Id="rId10" Type="http://schemas.microsoft.com/office/2007/relationships/hdphoto" Target="../media/hdphoto12.wdp"/><Relationship Id="rId19" Type="http://schemas.microsoft.com/office/2007/relationships/hdphoto" Target="../media/hdphoto14.wdp"/><Relationship Id="rId4" Type="http://schemas.microsoft.com/office/2007/relationships/hdphoto" Target="../media/hdphoto9.wdp"/><Relationship Id="rId9" Type="http://schemas.openxmlformats.org/officeDocument/2006/relationships/image" Target="../media/image18.pn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8.jpeg"/><Relationship Id="rId3" Type="http://schemas.openxmlformats.org/officeDocument/2006/relationships/image" Target="../media/image23.jpeg"/><Relationship Id="rId21" Type="http://schemas.openxmlformats.org/officeDocument/2006/relationships/image" Target="../media/image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jpeg"/><Relationship Id="rId20" Type="http://schemas.openxmlformats.org/officeDocument/2006/relationships/hyperlink" Target="&#1072;&#1091;&#1076;&#1080;&#1086;&#1092;&#1072;&#1081;&#1083;&#1099;/&#1042;&#1086;&#1076;&#1085;&#1099;&#1081;%20&#1090;&#1088;&#1072;&#1085;&#1089;&#1087;&#1086;&#1088;&#1090;%20SDR_0023.WA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24" Type="http://schemas.openxmlformats.org/officeDocument/2006/relationships/slide" Target="slide3.xml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23" Type="http://schemas.openxmlformats.org/officeDocument/2006/relationships/hyperlink" Target="&#1072;&#1091;&#1076;&#1080;&#1086;&#1092;&#1072;&#1081;&#1083;&#1099;/&#1042;&#1086;&#1079;&#1076;&#1091;&#1096;&#1085;&#1099;&#1081;%20&#1090;&#1088;&#1072;&#1085;&#1089;&#1087;&#1086;&#1088;&#1090;%20SDR_0025.WAV" TargetMode="External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hyperlink" Target="&#1072;&#1091;&#1076;&#1080;&#1086;&#1092;&#1072;&#1081;&#1083;&#1099;/&#1053;&#1072;&#1079;&#1077;&#1084;&#1085;&#1099;&#1081;%20&#1090;&#1088;&#1072;&#1085;&#1089;&#1087;&#1086;&#1088;&#1090;.SDR_0024.WA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microsoft.com/office/2007/relationships/hdphoto" Target="../media/hdphoto2.wdp"/><Relationship Id="rId12" Type="http://schemas.microsoft.com/office/2007/relationships/hdphoto" Target="../media/hdphoto16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9.png"/><Relationship Id="rId5" Type="http://schemas.openxmlformats.org/officeDocument/2006/relationships/slide" Target="slide10.xml"/><Relationship Id="rId10" Type="http://schemas.openxmlformats.org/officeDocument/2006/relationships/image" Target="../media/image48.jpeg"/><Relationship Id="rId4" Type="http://schemas.openxmlformats.org/officeDocument/2006/relationships/image" Target="../media/image45.jpe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34076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Интерактивная дидактическая игра</a:t>
            </a:r>
            <a:endParaRPr lang="ru-RU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803" y="217840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транспорт</a:t>
            </a:r>
            <a:endParaRPr lang="ru-RU" sz="3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777\Desktop\стрелки\1358283632_arrows-3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00" b="83600" l="3200" r="96400">
                        <a14:foregroundMark x1="58000" y1="41200" x2="58000" y2="41200"/>
                        <a14:foregroundMark x1="68400" y1="38800" x2="68400" y2="38800"/>
                        <a14:foregroundMark x1="38600" y1="45000" x2="38600" y2="45000"/>
                        <a14:foregroundMark x1="35200" y1="48000" x2="35000" y2="48600"/>
                        <a14:foregroundMark x1="39400" y1="48200" x2="39400" y2="48200"/>
                        <a14:foregroundMark x1="22800" y1="58400" x2="22800" y2="58400"/>
                        <a14:foregroundMark x1="18800" y1="60800" x2="18800" y2="60800"/>
                        <a14:foregroundMark x1="16200" y1="62400" x2="16000" y2="63000"/>
                        <a14:foregroundMark x1="14600" y1="64200" x2="14600" y2="64200"/>
                        <a14:foregroundMark x1="14200" y1="65200" x2="14200" y2="65200"/>
                        <a14:foregroundMark x1="9000" y1="72400" x2="8800" y2="73000"/>
                        <a14:foregroundMark x1="6600" y1="75800" x2="6600" y2="75800"/>
                        <a14:foregroundMark x1="6200" y1="77400" x2="6200" y2="77400"/>
                        <a14:foregroundMark x1="56200" y1="41400" x2="56200" y2="41400"/>
                        <a14:foregroundMark x1="64000" y1="39200" x2="64600" y2="39200"/>
                        <a14:foregroundMark x1="63600" y1="34800" x2="63600" y2="34800"/>
                        <a14:foregroundMark x1="58200" y1="36000" x2="58200" y2="36400"/>
                        <a14:foregroundMark x1="47800" y1="74800" x2="47800" y2="74800"/>
                        <a14:foregroundMark x1="33600" y1="73800" x2="33600" y2="73800"/>
                        <a14:foregroundMark x1="19600" y1="75200" x2="19600" y2="75200"/>
                        <a14:foregroundMark x1="58600" y1="78200" x2="58600" y2="78200"/>
                        <a14:foregroundMark x1="61200" y1="76400" x2="61200" y2="76400"/>
                        <a14:foregroundMark x1="65600" y1="76400" x2="65600" y2="76400"/>
                        <a14:foregroundMark x1="68200" y1="76400" x2="68600" y2="76200"/>
                        <a14:foregroundMark x1="21400" y1="56200" x2="21400" y2="56200"/>
                        <a14:foregroundMark x1="23400" y1="55600" x2="23400" y2="55600"/>
                        <a14:foregroundMark x1="24200" y1="55600" x2="24600" y2="55600"/>
                        <a14:foregroundMark x1="24800" y1="55800" x2="24800" y2="55800"/>
                        <a14:foregroundMark x1="24800" y1="55800" x2="24800" y2="55800"/>
                        <a14:foregroundMark x1="24000" y1="56000" x2="24000" y2="56000"/>
                        <a14:foregroundMark x1="35000" y1="52600" x2="35000" y2="52600"/>
                        <a14:foregroundMark x1="35000" y1="52600" x2="35000" y2="52600"/>
                        <a14:foregroundMark x1="36400" y1="49600" x2="36400" y2="49600"/>
                        <a14:foregroundMark x1="33000" y1="51200" x2="33000" y2="51200"/>
                        <a14:foregroundMark x1="29400" y1="51600" x2="29400" y2="51600"/>
                        <a14:foregroundMark x1="28400" y1="51800" x2="27600" y2="52800"/>
                        <a14:foregroundMark x1="20200" y1="58400" x2="20200" y2="58400"/>
                        <a14:foregroundMark x1="16800" y1="63000" x2="16800" y2="63000"/>
                        <a14:foregroundMark x1="15200" y1="67000" x2="15000" y2="67600"/>
                        <a14:foregroundMark x1="13800" y1="68200" x2="13800" y2="68200"/>
                        <a14:foregroundMark x1="13400" y1="68600" x2="13400" y2="68600"/>
                        <a14:foregroundMark x1="12600" y1="68800" x2="12600" y2="68800"/>
                        <a14:foregroundMark x1="12400" y1="68800" x2="12400" y2="68800"/>
                        <a14:foregroundMark x1="11800" y1="68800" x2="10800" y2="69400"/>
                        <a14:foregroundMark x1="10000" y1="69600" x2="10000" y2="69600"/>
                        <a14:foregroundMark x1="10000" y1="69600" x2="10000" y2="69600"/>
                        <a14:foregroundMark x1="12600" y1="66600" x2="12600" y2="66600"/>
                        <a14:foregroundMark x1="15200" y1="63000" x2="16000" y2="63000"/>
                        <a14:foregroundMark x1="31600" y1="47200" x2="31600" y2="4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8" b="13670"/>
          <a:stretch/>
        </p:blipFill>
        <p:spPr bwMode="auto">
          <a:xfrm>
            <a:off x="144045" y="4365104"/>
            <a:ext cx="3228147" cy="212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319697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еализация образовательной области «Познавательное развитие»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5836" y="3843308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ля детей от 4 до 7 лет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steering-whee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77" y="4759638"/>
            <a:ext cx="1711425" cy="17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77\Desktop\ar1298256756678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940" l="53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4" y="566284"/>
            <a:ext cx="2244165" cy="174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777\Desktop\avtomobilnie_detali-600x6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826" b="67099" l="4047" r="36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17" r="59527" b="28992"/>
          <a:stretch/>
        </p:blipFill>
        <p:spPr bwMode="auto">
          <a:xfrm>
            <a:off x="-108520" y="4293096"/>
            <a:ext cx="1842516" cy="177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777\Desktop\avto_detali-600x60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235" b="96471" l="3700" r="33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706" r="62999"/>
          <a:stretch/>
        </p:blipFill>
        <p:spPr bwMode="auto">
          <a:xfrm>
            <a:off x="841347" y="2975678"/>
            <a:ext cx="2114583" cy="201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777\Desktop\radacina_policema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72254"/>
            <a:ext cx="974789" cy="156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777\Desktop\к прези картинки\driver_ic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66" b="98047" l="3516" r="91797">
                        <a14:foregroundMark x1="12891" y1="72656" x2="12891" y2="72656"/>
                        <a14:foregroundMark x1="43750" y1="71094" x2="43750" y2="71094"/>
                        <a14:foregroundMark x1="27734" y1="58984" x2="27734" y2="58984"/>
                        <a14:backgroundMark x1="4688" y1="39063" x2="9766" y2="36719"/>
                        <a14:backgroundMark x1="12891" y1="35156" x2="12891" y2="35156"/>
                        <a14:backgroundMark x1="16016" y1="35156" x2="16016" y2="35156"/>
                        <a14:backgroundMark x1="17188" y1="35156" x2="17969" y2="35547"/>
                        <a14:backgroundMark x1="19531" y1="36328" x2="22266" y2="37500"/>
                        <a14:backgroundMark x1="22266" y1="37891" x2="23438" y2="37891"/>
                        <a14:backgroundMark x1="24219" y1="37891" x2="28125" y2="37891"/>
                        <a14:backgroundMark x1="28516" y1="37500" x2="30078" y2="37500"/>
                        <a14:backgroundMark x1="30469" y1="37891" x2="30469" y2="37891"/>
                        <a14:backgroundMark x1="33203" y1="37500" x2="36328" y2="39453"/>
                        <a14:backgroundMark x1="35547" y1="40234" x2="34375" y2="41797"/>
                        <a14:backgroundMark x1="22266" y1="48047" x2="22266" y2="48047"/>
                        <a14:backgroundMark x1="18750" y1="48828" x2="16406" y2="48828"/>
                        <a14:backgroundMark x1="13672" y1="48828" x2="8203" y2="49609"/>
                        <a14:backgroundMark x1="6641" y1="49609" x2="6641" y2="49609"/>
                        <a14:backgroundMark x1="6641" y1="49609" x2="3906" y2="46094"/>
                        <a14:backgroundMark x1="3906" y1="45703" x2="3125" y2="43359"/>
                        <a14:backgroundMark x1="78906" y1="33203" x2="77734" y2="33594"/>
                        <a14:backgroundMark x1="73828" y1="37500" x2="73047" y2="40625"/>
                        <a14:backgroundMark x1="73047" y1="40625" x2="73047" y2="40625"/>
                        <a14:backgroundMark x1="73047" y1="41797" x2="73438" y2="42969"/>
                        <a14:backgroundMark x1="73828" y1="43750" x2="73828" y2="44922"/>
                        <a14:backgroundMark x1="74609" y1="46484" x2="75000" y2="47656"/>
                        <a14:backgroundMark x1="75781" y1="48438" x2="75781" y2="48438"/>
                        <a14:backgroundMark x1="75781" y1="49219" x2="75781" y2="49219"/>
                        <a14:backgroundMark x1="76953" y1="50391" x2="77734" y2="51563"/>
                        <a14:backgroundMark x1="78516" y1="51563" x2="78516" y2="51563"/>
                        <a14:backgroundMark x1="79688" y1="52734" x2="82422" y2="52734"/>
                        <a14:backgroundMark x1="84766" y1="52734" x2="87500" y2="52734"/>
                        <a14:backgroundMark x1="93750" y1="54297" x2="93750" y2="54297"/>
                        <a14:backgroundMark x1="77734" y1="33203" x2="79688" y2="33203"/>
                        <a14:backgroundMark x1="85547" y1="32422" x2="96484" y2="31250"/>
                        <a14:backgroundMark x1="97266" y1="31250" x2="98438" y2="3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76" y="404664"/>
            <a:ext cx="1903653" cy="190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В Екатеринбурге - &quot;эпидемия&quot; угонов Toyota Land Cruis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400" b="95800" l="30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46" y="4725176"/>
            <a:ext cx="1212314" cy="12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Socce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04" b="898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10" y="4069372"/>
            <a:ext cx="1262847" cy="94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777\Desktop\к прези картинки\33-560x50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4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5153275"/>
            <a:ext cx="1735524" cy="15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узГПА - Кузбасская государственная педагогическая академия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81" y="3645023"/>
            <a:ext cx="1768565" cy="15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777\Desktop\website-traffic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4353" y1="12000" x2="14353" y2="12000"/>
                        <a14:foregroundMark x1="5647" y1="12000" x2="6588" y2="14000"/>
                        <a14:foregroundMark x1="9647" y1="16600" x2="9647" y2="16600"/>
                        <a14:foregroundMark x1="86824" y1="22600" x2="86824" y2="22600"/>
                        <a14:foregroundMark x1="91529" y1="19200" x2="91529" y2="19200"/>
                        <a14:foregroundMark x1="90824" y1="51800" x2="90824" y2="51800"/>
                        <a14:foregroundMark x1="82118" y1="83600" x2="82118" y2="83600"/>
                        <a14:foregroundMark x1="22824" y1="20600" x2="22824" y2="20600"/>
                        <a14:foregroundMark x1="14353" y1="14000" x2="14353" y2="14000"/>
                        <a14:foregroundMark x1="19765" y1="12600" x2="19765" y2="1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053" y="4992736"/>
            <a:ext cx="1159965" cy="136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Старый и пыльный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32" y="3371514"/>
            <a:ext cx="730591" cy="13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C:\Users\Irina\Pictures\знаки картинки\imagesCAH3V9B2.jpg">
            <a:hlinkClick r:id="rId25" action="ppaction://hlinkfile"/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617" y="2037040"/>
            <a:ext cx="542553" cy="542553"/>
          </a:xfrm>
          <a:prstGeom prst="rect">
            <a:avLst/>
          </a:prstGeom>
          <a:noFill/>
        </p:spPr>
      </p:pic>
      <p:pic>
        <p:nvPicPr>
          <p:cNvPr id="17" name="Picture 14" descr="C:\Users\Irina\Pictures\знаки картинки\imagesCAH3V9B2.jpg">
            <a:hlinkClick r:id="rId27" action="ppaction://hlinkfile"/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1964" y="1988840"/>
            <a:ext cx="542553" cy="542553"/>
          </a:xfrm>
          <a:prstGeom prst="rect">
            <a:avLst/>
          </a:prstGeom>
          <a:noFill/>
        </p:spPr>
      </p:pic>
      <p:pic>
        <p:nvPicPr>
          <p:cNvPr id="18" name="Picture 14" descr="C:\Users\Irina\Pictures\знаки картинки\imagesCAH3V9B2.jpg">
            <a:hlinkClick r:id="rId28" action="ppaction://hlinkfile"/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1075" y="2037039"/>
            <a:ext cx="542553" cy="542553"/>
          </a:xfrm>
          <a:prstGeom prst="rect">
            <a:avLst/>
          </a:prstGeom>
          <a:noFill/>
        </p:spPr>
      </p:pic>
      <p:sp>
        <p:nvSpPr>
          <p:cNvPr id="19" name="TextBox 18">
            <a:hlinkClick r:id="rId29" action="ppaction://hlinksldjump"/>
          </p:cNvPr>
          <p:cNvSpPr txBox="1"/>
          <p:nvPr/>
        </p:nvSpPr>
        <p:spPr>
          <a:xfrm>
            <a:off x="8251544" y="6430344"/>
            <a:ext cx="725254" cy="2616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меню</a:t>
            </a:r>
            <a:endParaRPr lang="ru-RU" sz="11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1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1018E-6 L -0.02552 -0.348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" y="-17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2831E-6 L 0.6316 -0.31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80" y="-15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1818E-6 L 0.56094 -0.328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38" y="-16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32038E-7 L -0.37917 -0.153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7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66343E-6 L -0.41493 -0.226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7" y="-11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08906E-8 L -0.52014 -0.428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7" y="-21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07102E-6 L -0.33056 -0.2671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8" y="-13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1254E-6 L -0.35747 -0.3925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-19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80523E-6 L 0.73698 -0.1260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40" y="-6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пешехож переход"/>
          <p:cNvGrpSpPr/>
          <p:nvPr/>
        </p:nvGrpSpPr>
        <p:grpSpPr>
          <a:xfrm>
            <a:off x="1229461" y="3693444"/>
            <a:ext cx="762273" cy="1008112"/>
            <a:chOff x="1195716" y="3645023"/>
            <a:chExt cx="762273" cy="100811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95716" y="3645023"/>
              <a:ext cx="762273" cy="1008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пеш переход 3" descr="0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344" y="3918839"/>
              <a:ext cx="471016" cy="460479"/>
            </a:xfrm>
            <a:prstGeom prst="rect">
              <a:avLst/>
            </a:prstGeom>
          </p:spPr>
        </p:pic>
      </p:grpSp>
      <p:grpSp>
        <p:nvGrpSpPr>
          <p:cNvPr id="13" name="светофор пешеход"/>
          <p:cNvGrpSpPr/>
          <p:nvPr/>
        </p:nvGrpSpPr>
        <p:grpSpPr>
          <a:xfrm>
            <a:off x="1213017" y="2373711"/>
            <a:ext cx="762273" cy="1008112"/>
            <a:chOff x="1195716" y="2275134"/>
            <a:chExt cx="762273" cy="100811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95716" y="2275134"/>
              <a:ext cx="762273" cy="1008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светофо пеш 4" descr="Semaforo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9316" y="2526271"/>
              <a:ext cx="275071" cy="505838"/>
            </a:xfrm>
            <a:prstGeom prst="rect">
              <a:avLst/>
            </a:prstGeom>
          </p:spPr>
        </p:pic>
      </p:grpSp>
      <p:grpSp>
        <p:nvGrpSpPr>
          <p:cNvPr id="14" name="светофор водител"/>
          <p:cNvGrpSpPr/>
          <p:nvPr/>
        </p:nvGrpSpPr>
        <p:grpSpPr>
          <a:xfrm>
            <a:off x="1196572" y="1053978"/>
            <a:ext cx="762273" cy="1008112"/>
            <a:chOff x="2339752" y="1829461"/>
            <a:chExt cx="762273" cy="100811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339752" y="1829461"/>
              <a:ext cx="762273" cy="1008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светофор водит 5" descr="clip_image002_005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2787" y="2062090"/>
              <a:ext cx="616201" cy="598595"/>
            </a:xfrm>
            <a:prstGeom prst="rect">
              <a:avLst/>
            </a:prstGeom>
          </p:spPr>
        </p:pic>
      </p:grpSp>
      <p:grpSp>
        <p:nvGrpSpPr>
          <p:cNvPr id="15" name="автобус остановка"/>
          <p:cNvGrpSpPr/>
          <p:nvPr/>
        </p:nvGrpSpPr>
        <p:grpSpPr>
          <a:xfrm>
            <a:off x="1180127" y="5013176"/>
            <a:ext cx="762273" cy="1008112"/>
            <a:chOff x="3399846" y="1376741"/>
            <a:chExt cx="762273" cy="100811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399846" y="1376741"/>
              <a:ext cx="762273" cy="1008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автоб остан 6" descr="4241179-avt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00963" y="1700808"/>
              <a:ext cx="360040" cy="458908"/>
            </a:xfrm>
            <a:prstGeom prst="rect">
              <a:avLst/>
            </a:prstGeom>
          </p:spPr>
        </p:pic>
      </p:grpSp>
      <p:pic>
        <p:nvPicPr>
          <p:cNvPr id="1026" name="Picture 2" descr="Клипарт дети рисованые , Клипарты, Клипарты дети рисованы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2532005"/>
            <a:ext cx="2771800" cy="255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08754" y="3673942"/>
            <a:ext cx="4354879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Пешеходный переход – дорогу переходить только по «зебре» </a:t>
            </a:r>
            <a:r>
              <a:rPr lang="ru-RU" sz="1400" dirty="0" smtClean="0">
                <a:latin typeface="Bookman Old Style" panose="02050604050505020204" pitchFamily="18" charset="0"/>
              </a:rPr>
              <a:t>после того, как все машины остановятся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2266" y="2384939"/>
            <a:ext cx="4354878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СВЕТОФОР ДЛЯ ПЕШЕХОДОВ – КРАСНЫЙ СТОЙ, ЗЕЛЕНЫЙ (убедись в безопасности) и ИДИ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5776" y="1095936"/>
            <a:ext cx="4354877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ТРАНСПОРТНЫЙ СВЕТОФОР – КРАСНЫЙ СТОЙ, ЖЕЛТЫЙ- ВНИМАНИЕ, ЗЕЛЕНЫЙ - ДВИГАЙСЯ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6904" y="5086056"/>
            <a:ext cx="4293217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Автобусная остановка – выйдя из автобуса, дорогу переходить только по пешеходному переходу, </a:t>
            </a:r>
            <a:r>
              <a:rPr lang="ru-RU" sz="1400" dirty="0" smtClean="0">
                <a:latin typeface="Bookman Old Style" panose="02050604050505020204" pitchFamily="18" charset="0"/>
              </a:rPr>
              <a:t>после того как уедет автобус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0017" y="276318"/>
            <a:ext cx="545900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Помощники  на  дороге</a:t>
            </a:r>
            <a:endParaRPr lang="ru-RU" sz="20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3" name="Picture 2" descr="Edit Sitemap Вектор - Скачать 133 Vectors (Страница 1)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40360"/>
            <a:ext cx="1061761" cy="10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:\Users\Irina\Pictures\знаки картинки\imagesCAH3V9B2.jp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6318"/>
            <a:ext cx="542553" cy="542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06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276475"/>
            <a:ext cx="9144000" cy="374491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0" y="4149725"/>
            <a:ext cx="64436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6477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700213"/>
            <a:ext cx="9144000" cy="5762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1700213"/>
          </a:xfrm>
          <a:prstGeom prst="rect">
            <a:avLst/>
          </a:prstGeom>
          <a:solidFill>
            <a:srgbClr val="52EC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52EC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042988" y="23495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258888" y="25654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474788" y="27813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690688" y="29972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906588" y="32131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2122488" y="34290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2338388" y="36449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2554288" y="38608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2770188" y="40767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2986088" y="42926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3201988" y="45085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3417888" y="47244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3633788" y="49403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3849688" y="51562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4065588" y="53721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4281488" y="55880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4497388" y="58039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4713288" y="60198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765175"/>
            <a:ext cx="1892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3">
            <a:off x="5003800" y="3933825"/>
            <a:ext cx="22225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33E"/>
              </a:clrFrom>
              <a:clrTo>
                <a:srgbClr val="FCF3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349500"/>
            <a:ext cx="9366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905001" y="1122363"/>
            <a:ext cx="433387" cy="1152525"/>
            <a:chOff x="2562" y="1480"/>
            <a:chExt cx="454" cy="1497"/>
          </a:xfrm>
        </p:grpSpPr>
        <p:sp>
          <p:nvSpPr>
            <p:cNvPr id="2110" name="Rectangle 30"/>
            <p:cNvSpPr>
              <a:spLocks noChangeArrowheads="1"/>
            </p:cNvSpPr>
            <p:nvPr/>
          </p:nvSpPr>
          <p:spPr bwMode="auto">
            <a:xfrm>
              <a:off x="2562" y="1480"/>
              <a:ext cx="454" cy="14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11" name="Oval 31"/>
            <p:cNvSpPr>
              <a:spLocks noChangeArrowheads="1"/>
            </p:cNvSpPr>
            <p:nvPr/>
          </p:nvSpPr>
          <p:spPr bwMode="auto">
            <a:xfrm>
              <a:off x="2562" y="1480"/>
              <a:ext cx="454" cy="499"/>
            </a:xfrm>
            <a:prstGeom prst="ellipse">
              <a:avLst/>
            </a:prstGeom>
            <a:solidFill>
              <a:srgbClr val="F543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12" name="Oval 32"/>
            <p:cNvSpPr>
              <a:spLocks noChangeArrowheads="1"/>
            </p:cNvSpPr>
            <p:nvPr/>
          </p:nvSpPr>
          <p:spPr bwMode="auto">
            <a:xfrm>
              <a:off x="2562" y="1979"/>
              <a:ext cx="454" cy="499"/>
            </a:xfrm>
            <a:prstGeom prst="ellipse">
              <a:avLst/>
            </a:prstGeom>
            <a:solidFill>
              <a:srgbClr val="F7FC2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13" name="Oval 33"/>
            <p:cNvSpPr>
              <a:spLocks noChangeArrowheads="1"/>
            </p:cNvSpPr>
            <p:nvPr/>
          </p:nvSpPr>
          <p:spPr bwMode="auto">
            <a:xfrm>
              <a:off x="2562" y="2478"/>
              <a:ext cx="454" cy="499"/>
            </a:xfrm>
            <a:prstGeom prst="ellipse">
              <a:avLst/>
            </a:prstGeom>
            <a:solidFill>
              <a:srgbClr val="05FB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2078" name="Picture 3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33E"/>
              </a:clrFrom>
              <a:clrTo>
                <a:srgbClr val="FCF3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5565775"/>
            <a:ext cx="9366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9" name="Line 35"/>
          <p:cNvSpPr>
            <a:spLocks noChangeShapeType="1"/>
          </p:cNvSpPr>
          <p:nvPr/>
        </p:nvSpPr>
        <p:spPr bwMode="auto">
          <a:xfrm>
            <a:off x="6732588" y="4149725"/>
            <a:ext cx="7921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0" name="Line 36"/>
          <p:cNvSpPr>
            <a:spLocks noChangeShapeType="1"/>
          </p:cNvSpPr>
          <p:nvPr/>
        </p:nvSpPr>
        <p:spPr bwMode="auto">
          <a:xfrm>
            <a:off x="8604250" y="4149725"/>
            <a:ext cx="5397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1" name="Line 37"/>
          <p:cNvSpPr>
            <a:spLocks noChangeShapeType="1"/>
          </p:cNvSpPr>
          <p:nvPr/>
        </p:nvSpPr>
        <p:spPr bwMode="auto">
          <a:xfrm>
            <a:off x="7667625" y="4149725"/>
            <a:ext cx="7921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310731" y="5300663"/>
            <a:ext cx="469107" cy="1225550"/>
            <a:chOff x="2562" y="1480"/>
            <a:chExt cx="454" cy="1497"/>
          </a:xfrm>
        </p:grpSpPr>
        <p:sp>
          <p:nvSpPr>
            <p:cNvPr id="2106" name="Rectangle 39"/>
            <p:cNvSpPr>
              <a:spLocks noChangeArrowheads="1"/>
            </p:cNvSpPr>
            <p:nvPr/>
          </p:nvSpPr>
          <p:spPr bwMode="auto">
            <a:xfrm>
              <a:off x="2562" y="1480"/>
              <a:ext cx="454" cy="14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07" name="Oval 40"/>
            <p:cNvSpPr>
              <a:spLocks noChangeArrowheads="1"/>
            </p:cNvSpPr>
            <p:nvPr/>
          </p:nvSpPr>
          <p:spPr bwMode="auto">
            <a:xfrm>
              <a:off x="2562" y="1480"/>
              <a:ext cx="454" cy="499"/>
            </a:xfrm>
            <a:prstGeom prst="ellipse">
              <a:avLst/>
            </a:prstGeom>
            <a:solidFill>
              <a:srgbClr val="F543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08" name="Oval 41"/>
            <p:cNvSpPr>
              <a:spLocks noChangeArrowheads="1"/>
            </p:cNvSpPr>
            <p:nvPr/>
          </p:nvSpPr>
          <p:spPr bwMode="auto">
            <a:xfrm>
              <a:off x="2562" y="1979"/>
              <a:ext cx="454" cy="499"/>
            </a:xfrm>
            <a:prstGeom prst="ellipse">
              <a:avLst/>
            </a:prstGeom>
            <a:solidFill>
              <a:srgbClr val="F7FC2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09" name="Oval 42"/>
            <p:cNvSpPr>
              <a:spLocks noChangeArrowheads="1"/>
            </p:cNvSpPr>
            <p:nvPr/>
          </p:nvSpPr>
          <p:spPr bwMode="auto">
            <a:xfrm>
              <a:off x="2562" y="2478"/>
              <a:ext cx="454" cy="499"/>
            </a:xfrm>
            <a:prstGeom prst="ellipse">
              <a:avLst/>
            </a:prstGeom>
            <a:solidFill>
              <a:srgbClr val="05FB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2083" name="Picture 43" descr="7нг87н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6" r="19576" b="9023"/>
          <a:stretch>
            <a:fillRect/>
          </a:stretch>
        </p:blipFill>
        <p:spPr bwMode="auto">
          <a:xfrm>
            <a:off x="755650" y="4005263"/>
            <a:ext cx="863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44" descr="паренпа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10150" r="9396" b="4512"/>
          <a:stretch>
            <a:fillRect/>
          </a:stretch>
        </p:blipFill>
        <p:spPr bwMode="auto">
          <a:xfrm>
            <a:off x="1908175" y="256540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45" descr="хзщшгнеку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4167" r="14430" b="9848"/>
          <a:stretch>
            <a:fillRect/>
          </a:stretch>
        </p:blipFill>
        <p:spPr bwMode="auto">
          <a:xfrm>
            <a:off x="5867400" y="2420938"/>
            <a:ext cx="10096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46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05251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47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48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16" y="55062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49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06" y="431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50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597650"/>
            <a:ext cx="260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51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431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2" name="Picture 52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19" y="33011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3" name="Picture 53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080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4" name="Picture 54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597650"/>
            <a:ext cx="260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55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56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597650"/>
            <a:ext cx="260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57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2553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395288" y="1484313"/>
            <a:ext cx="360362" cy="790575"/>
            <a:chOff x="1338" y="1888"/>
            <a:chExt cx="408" cy="997"/>
          </a:xfrm>
        </p:grpSpPr>
        <p:sp>
          <p:nvSpPr>
            <p:cNvPr id="2103" name="Rectangle 59"/>
            <p:cNvSpPr>
              <a:spLocks noChangeArrowheads="1"/>
            </p:cNvSpPr>
            <p:nvPr/>
          </p:nvSpPr>
          <p:spPr bwMode="auto">
            <a:xfrm>
              <a:off x="1338" y="1888"/>
              <a:ext cx="408" cy="99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04" name="Oval 60"/>
            <p:cNvSpPr>
              <a:spLocks noChangeArrowheads="1"/>
            </p:cNvSpPr>
            <p:nvPr/>
          </p:nvSpPr>
          <p:spPr bwMode="auto">
            <a:xfrm>
              <a:off x="1338" y="1933"/>
              <a:ext cx="408" cy="454"/>
            </a:xfrm>
            <a:prstGeom prst="ellipse">
              <a:avLst/>
            </a:prstGeom>
            <a:solidFill>
              <a:srgbClr val="F543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05" name="Oval 61"/>
            <p:cNvSpPr>
              <a:spLocks noChangeArrowheads="1"/>
            </p:cNvSpPr>
            <p:nvPr/>
          </p:nvSpPr>
          <p:spPr bwMode="auto">
            <a:xfrm>
              <a:off x="1338" y="2387"/>
              <a:ext cx="408" cy="454"/>
            </a:xfrm>
            <a:prstGeom prst="ellipse">
              <a:avLst/>
            </a:prstGeom>
            <a:solidFill>
              <a:srgbClr val="05FB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3851275" y="5661025"/>
            <a:ext cx="360363" cy="862013"/>
            <a:chOff x="1338" y="1888"/>
            <a:chExt cx="408" cy="997"/>
          </a:xfrm>
        </p:grpSpPr>
        <p:sp>
          <p:nvSpPr>
            <p:cNvPr id="2100" name="Rectangle 63"/>
            <p:cNvSpPr>
              <a:spLocks noChangeArrowheads="1"/>
            </p:cNvSpPr>
            <p:nvPr/>
          </p:nvSpPr>
          <p:spPr bwMode="auto">
            <a:xfrm>
              <a:off x="1338" y="1888"/>
              <a:ext cx="408" cy="99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01" name="Oval 64"/>
            <p:cNvSpPr>
              <a:spLocks noChangeArrowheads="1"/>
            </p:cNvSpPr>
            <p:nvPr/>
          </p:nvSpPr>
          <p:spPr bwMode="auto">
            <a:xfrm>
              <a:off x="1338" y="1933"/>
              <a:ext cx="408" cy="454"/>
            </a:xfrm>
            <a:prstGeom prst="ellipse">
              <a:avLst/>
            </a:prstGeom>
            <a:solidFill>
              <a:srgbClr val="F543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02" name="Oval 65"/>
            <p:cNvSpPr>
              <a:spLocks noChangeArrowheads="1"/>
            </p:cNvSpPr>
            <p:nvPr/>
          </p:nvSpPr>
          <p:spPr bwMode="auto">
            <a:xfrm>
              <a:off x="1338" y="2387"/>
              <a:ext cx="408" cy="454"/>
            </a:xfrm>
            <a:prstGeom prst="ellipse">
              <a:avLst/>
            </a:prstGeom>
            <a:solidFill>
              <a:srgbClr val="05FB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42988" y="54974"/>
            <a:ext cx="7307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ПРОВЕРЬ</a:t>
            </a:r>
            <a:r>
              <a:rPr lang="ru-RU" sz="1600" b="1" dirty="0" smtClean="0">
                <a:latin typeface="Bookman Old Style" panose="02050604050505020204" pitchFamily="18" charset="0"/>
              </a:rPr>
              <a:t>! ЗНАЕШЬ ЛИ ТЫ </a:t>
            </a:r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ПРАВИЛА</a:t>
            </a:r>
            <a:r>
              <a:rPr lang="ru-RU" sz="1600" b="1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ДОРОЖНОГО</a:t>
            </a:r>
            <a:r>
              <a:rPr lang="ru-RU" sz="1600" b="1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ДВИЖЕНИЯ!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8" name="Picture 14" descr="C:\Users\Irina\Pictures\знаки картинки\imagesCAH3V9B2.jp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16" y="84190"/>
            <a:ext cx="542553" cy="542553"/>
          </a:xfrm>
          <a:prstGeom prst="rect">
            <a:avLst/>
          </a:prstGeom>
          <a:noFill/>
        </p:spPr>
      </p:pic>
      <p:pic>
        <p:nvPicPr>
          <p:cNvPr id="70" name="Picture 2" descr="Edit Sitemap Вектор - Скачать 133 Vectors (Страница 1)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40360"/>
            <a:ext cx="1061761" cy="10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1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7034E-6 L -0.0394 -0.183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9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60699E-6 L -0.59462 -0.150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40" y="-75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95003E-6 L -1.11111E-6 0.09415 C -1.11111E-6 0.13648 0.11285 0.18876 0.20469 0.18876 L 0.40955 0.18876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9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50788" y="2055535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50788" y="3171740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0788" y="2582485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93969" y="938173"/>
            <a:ext cx="377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Самый главный на дороге -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5909" y="143018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Светофор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1926" y="19643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Пешеходный переход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510" y="249291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Автобусная остановка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0788" y="1528585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81926" y="312594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Важны все знаки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2229" y="69240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Что означают сигналы транспортного светофора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278649" y="1432554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997852" y="1405871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СТОЙ 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ВНИМАНИЕ 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ИДИ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02180" y="1693903"/>
            <a:ext cx="216024" cy="235805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502180" y="1936130"/>
            <a:ext cx="216024" cy="23580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502180" y="1458668"/>
            <a:ext cx="216024" cy="2358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20"/>
          <p:cNvGrpSpPr/>
          <p:nvPr/>
        </p:nvGrpSpPr>
        <p:grpSpPr>
          <a:xfrm>
            <a:off x="6516709" y="2525600"/>
            <a:ext cx="216024" cy="484121"/>
            <a:chOff x="6516709" y="2525600"/>
            <a:chExt cx="216024" cy="484121"/>
          </a:xfrm>
        </p:grpSpPr>
        <p:sp>
          <p:nvSpPr>
            <p:cNvPr id="29" name="Овал 28"/>
            <p:cNvSpPr/>
            <p:nvPr/>
          </p:nvSpPr>
          <p:spPr>
            <a:xfrm>
              <a:off x="6516709" y="2525600"/>
              <a:ext cx="216024" cy="23580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6516709" y="2773916"/>
              <a:ext cx="216024" cy="235805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972429" y="252560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СТОЙ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ИДИ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531237" y="3386240"/>
            <a:ext cx="216024" cy="2358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531237" y="3622045"/>
            <a:ext cx="216024" cy="235805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525762" y="3868194"/>
            <a:ext cx="216024" cy="23580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297117" y="2537346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97117" y="3422797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7044437" y="338624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СТОЙ 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ВНИМАНИЕ 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ДВИГАЙСЯ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5576" y="4365104"/>
            <a:ext cx="528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Что означают сигналы светофора для пешехода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21" name="Группа 39"/>
          <p:cNvGrpSpPr/>
          <p:nvPr/>
        </p:nvGrpSpPr>
        <p:grpSpPr>
          <a:xfrm>
            <a:off x="5062625" y="5195909"/>
            <a:ext cx="216024" cy="484121"/>
            <a:chOff x="6516709" y="2525600"/>
            <a:chExt cx="216024" cy="484121"/>
          </a:xfrm>
        </p:grpSpPr>
        <p:sp>
          <p:nvSpPr>
            <p:cNvPr id="41" name="Овал 40"/>
            <p:cNvSpPr/>
            <p:nvPr/>
          </p:nvSpPr>
          <p:spPr>
            <a:xfrm>
              <a:off x="6516709" y="2525600"/>
              <a:ext cx="216024" cy="23580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6516709" y="2773916"/>
              <a:ext cx="216024" cy="235805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42"/>
          <p:cNvGrpSpPr/>
          <p:nvPr/>
        </p:nvGrpSpPr>
        <p:grpSpPr>
          <a:xfrm>
            <a:off x="1050510" y="5227815"/>
            <a:ext cx="216024" cy="484121"/>
            <a:chOff x="6516709" y="2525600"/>
            <a:chExt cx="216024" cy="484121"/>
          </a:xfrm>
        </p:grpSpPr>
        <p:sp>
          <p:nvSpPr>
            <p:cNvPr id="44" name="Овал 43"/>
            <p:cNvSpPr/>
            <p:nvPr/>
          </p:nvSpPr>
          <p:spPr>
            <a:xfrm>
              <a:off x="6516709" y="2525600"/>
              <a:ext cx="216024" cy="23580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516709" y="2773916"/>
              <a:ext cx="216024" cy="235805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835696" y="518374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СТОЙ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ИДИ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25180" y="5183742"/>
            <a:ext cx="344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СТОЙ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у</a:t>
            </a:r>
            <a:r>
              <a:rPr lang="ru-RU" sz="1600" dirty="0" smtClean="0">
                <a:latin typeface="Bookman Old Style" panose="02050604050505020204" pitchFamily="18" charset="0"/>
              </a:rPr>
              <a:t>бедись в безопасности и ИДИ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11456" y="5188098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426475" y="5188098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14" descr="C:\Users\Irina\Pictures\знаки картинки\imagesCAH3V9B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267" y="201737"/>
            <a:ext cx="542553" cy="542553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1081926" y="303736"/>
            <a:ext cx="7307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ПРОВЕРЬ</a:t>
            </a:r>
            <a:r>
              <a:rPr lang="ru-RU" sz="1600" b="1" dirty="0" smtClean="0">
                <a:latin typeface="Bookman Old Style" panose="02050604050505020204" pitchFamily="18" charset="0"/>
              </a:rPr>
              <a:t>! ЗНАЕШЬ ЛИ ТЫ </a:t>
            </a:r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ПРАВИЛА</a:t>
            </a:r>
            <a:r>
              <a:rPr lang="ru-RU" sz="1600" b="1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ДОРОЖНОГО</a:t>
            </a:r>
            <a:r>
              <a:rPr lang="ru-RU" sz="1600" b="1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ДВИЖЕНИЯ!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3" name="TextBox 52">
            <a:hlinkClick r:id="rId4" action="ppaction://hlinksldjump"/>
          </p:cNvPr>
          <p:cNvSpPr txBox="1"/>
          <p:nvPr/>
        </p:nvSpPr>
        <p:spPr>
          <a:xfrm>
            <a:off x="8251544" y="6430344"/>
            <a:ext cx="725254" cy="2616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меню</a:t>
            </a:r>
            <a:endParaRPr lang="ru-RU" sz="11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666" y="309529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Условные обозначения: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" name="Picture 14" descr="C:\Users\Irina\Pictures\знаки картинки\imagesCAH3V9B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6269" y="3901841"/>
            <a:ext cx="542553" cy="5425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74918" y="3602164"/>
            <a:ext cx="725254" cy="2616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меню</a:t>
            </a:r>
            <a:endParaRPr lang="ru-RU" sz="11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5498" y="353141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в</a:t>
            </a:r>
            <a:r>
              <a:rPr lang="ru-RU" dirty="0" smtClean="0">
                <a:latin typeface="Bookman Old Style" panose="02050604050505020204" pitchFamily="18" charset="0"/>
              </a:rPr>
              <a:t>ернуться в меню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6928" y="407506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подсказка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458354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далее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3" name="Picture 2" descr="Edit Sitemap Вектор - Скачать 133 Vectors (Страница 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6" y="4259728"/>
            <a:ext cx="1061761" cy="10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829" y="1268760"/>
            <a:ext cx="7955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Цель</a:t>
            </a:r>
            <a:r>
              <a:rPr lang="ru-RU" dirty="0" smtClean="0">
                <a:latin typeface="Bookman Old Style" panose="02050604050505020204" pitchFamily="18" charset="0"/>
              </a:rPr>
              <a:t>: сформировать представление у детей о транспортных средствах, их назначении, правилах безопасного поведения на дороге.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4" name="Picture 2" descr="Девушка В Красном Автомобиле клипарты - ClipartLogo.com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667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4445358"/>
            <a:ext cx="277576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dit Sitemap Вектор - Скачать 133 Vectors (Страница 1)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1" y="5661248"/>
            <a:ext cx="1061761" cy="10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2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7844" y="692696"/>
            <a:ext cx="194421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меню</a:t>
            </a:r>
            <a:endParaRPr lang="ru-RU" sz="20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2987824" y="1627067"/>
            <a:ext cx="23042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транспорт</a:t>
            </a:r>
            <a:endParaRPr lang="ru-RU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2987824" y="2852936"/>
            <a:ext cx="23042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профессии</a:t>
            </a:r>
            <a:endParaRPr lang="ru-RU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2987824" y="3429000"/>
            <a:ext cx="23042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пдд</a:t>
            </a:r>
            <a:endParaRPr lang="ru-RU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2987824" y="2274039"/>
            <a:ext cx="23042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загадки</a:t>
            </a:r>
            <a:endParaRPr lang="ru-RU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7" name="Picture 2" descr="Девушка В Красном Автомобиле клипарты - ClipartLogo.com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667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4149080"/>
            <a:ext cx="297514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транспорт\400_F_43913463_iomEmX93WrYVYQN9U7r3ACXzHvNdb8n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1963" y1="64500" x2="81963" y2="64500"/>
                        <a14:foregroundMark x1="80902" y1="71000" x2="80902" y2="71750"/>
                        <a14:foregroundMark x1="78515" y1="74250" x2="76923" y2="75750"/>
                        <a14:foregroundMark x1="75862" y1="77250" x2="74801" y2="78500"/>
                        <a14:foregroundMark x1="76658" y1="82750" x2="74801" y2="84500"/>
                        <a14:foregroundMark x1="73740" y1="85000" x2="73740" y2="85000"/>
                        <a14:foregroundMark x1="51724" y1="70250" x2="51724" y2="70250"/>
                        <a14:foregroundMark x1="48541" y1="69500" x2="48541" y2="69500"/>
                        <a14:foregroundMark x1="46950" y1="69750" x2="46950" y2="71000"/>
                        <a14:foregroundMark x1="49867" y1="76000" x2="49602" y2="77000"/>
                        <a14:foregroundMark x1="50663" y1="77250" x2="51724" y2="78250"/>
                        <a14:foregroundMark x1="59947" y1="79500" x2="59947" y2="79500"/>
                        <a14:foregroundMark x1="61008" y1="76000" x2="61804" y2="75250"/>
                        <a14:foregroundMark x1="62599" y1="71500" x2="62865" y2="70500"/>
                        <a14:foregroundMark x1="59947" y1="52750" x2="59947" y2="52750"/>
                        <a14:foregroundMark x1="59682" y1="46000" x2="59682" y2="46000"/>
                        <a14:foregroundMark x1="61273" y1="42000" x2="61273" y2="42000"/>
                        <a14:foregroundMark x1="62599" y1="39250" x2="64191" y2="40750"/>
                        <a14:foregroundMark x1="67905" y1="42000" x2="70027" y2="43500"/>
                        <a14:foregroundMark x1="68700" y1="47750" x2="68700" y2="47750"/>
                        <a14:foregroundMark x1="63130" y1="46500" x2="63130" y2="48750"/>
                        <a14:foregroundMark x1="64191" y1="57250" x2="64191" y2="57250"/>
                        <a14:foregroundMark x1="67905" y1="69000" x2="67905" y2="69000"/>
                        <a14:foregroundMark x1="45093" y1="59750" x2="45093" y2="59750"/>
                        <a14:foregroundMark x1="41114" y1="55500" x2="41114" y2="55500"/>
                        <a14:foregroundMark x1="79045" y1="77250" x2="79045" y2="77250"/>
                        <a14:foregroundMark x1="77719" y1="78250" x2="77719" y2="78250"/>
                        <a14:foregroundMark x1="77454" y1="78500" x2="77454" y2="78500"/>
                        <a14:foregroundMark x1="76658" y1="79750" x2="76658" y2="79750"/>
                        <a14:foregroundMark x1="76658" y1="80000" x2="76658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19" y="3454689"/>
            <a:ext cx="2804555" cy="297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77\Desktop\транспорт\492ab7587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4" b="99564" l="3200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2741"/>
            <a:ext cx="298054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77\Desktop\транспорт\450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00" b="93200" l="18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898402" cy="289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777\Desktop\транспорт\PLSP8960_en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00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3" y="3866807"/>
            <a:ext cx="3528392" cy="256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7846" y="2968212"/>
            <a:ext cx="399640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«ЧЕТВЕРТЫЙ   ЛИШНИЙ»</a:t>
            </a:r>
            <a:endParaRPr lang="ru-RU" sz="2400" b="1" cap="all" dirty="0">
              <a:ln/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 descr="Edit Sitemap Вектор - Скачать 133 Vectors (Страница 1)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31" y="5841032"/>
            <a:ext cx="1061761" cy="10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транспорт\Airpla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53" y="40466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839332"/>
            <a:ext cx="2438400" cy="233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07846" y="3231109"/>
            <a:ext cx="399640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«ЧЕТВЕРТЫЙ   ЛИШНИЙ»</a:t>
            </a:r>
            <a:endParaRPr lang="ru-RU" sz="2400" b="1" cap="all" dirty="0">
              <a:ln/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 descr="C:\Users\777\Desktop\транспорт\Как-подготовить-ребенка-к-авиаперелету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4" y="4123240"/>
            <a:ext cx="282452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lip Art Toys - ClipArt B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638" y="588236"/>
            <a:ext cx="3091427" cy="20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dit Sitemap Вектор - Скачать 133 Vectors (Страница 1)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40360"/>
            <a:ext cx="1061761" cy="10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грузовик" descr="C:\Users\777\Desktop\транспорт\1_19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3" b="89899" l="3273" r="97273">
                        <a14:foregroundMark x1="49818" y1="25859" x2="49818" y2="25859"/>
                        <a14:foregroundMark x1="45455" y1="23030" x2="45455" y2="23030"/>
                        <a14:foregroundMark x1="42182" y1="19394" x2="42182" y2="19394"/>
                        <a14:foregroundMark x1="35091" y1="22626" x2="35091" y2="22626"/>
                        <a14:foregroundMark x1="29091" y1="23434" x2="29091" y2="23434"/>
                        <a14:foregroundMark x1="33091" y1="23434" x2="33091" y2="23434"/>
                        <a14:foregroundMark x1="35091" y1="22222" x2="35091" y2="22222"/>
                        <a14:foregroundMark x1="37273" y1="22222" x2="38000" y2="20808"/>
                        <a14:foregroundMark x1="38364" y1="20808" x2="38364" y2="20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71400"/>
            <a:ext cx="2219096" cy="19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мотоцикл" descr="C:\Users\777\Desktop\транспорт\1296736797_a1bde8f4-a56e-4730-aff3-b7e04c0c28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80" b="94045" l="0" r="96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82" y="1620628"/>
            <a:ext cx="2169640" cy="16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машина" descr="C:\Users\777\Desktop\транспорт\1244826696_Ferrari 612 Scagliett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63" b="78750" l="3125" r="97250">
                        <a14:foregroundMark x1="66750" y1="54219" x2="66750" y2="54219"/>
                        <a14:foregroundMark x1="65000" y1="55156" x2="65000" y2="55156"/>
                        <a14:foregroundMark x1="42125" y1="50000" x2="42125" y2="50000"/>
                        <a14:foregroundMark x1="91625" y1="53906" x2="91625" y2="53906"/>
                        <a14:foregroundMark x1="48250" y1="26875" x2="48250" y2="26875"/>
                        <a14:foregroundMark x1="79000" y1="27969" x2="79000" y2="27969"/>
                        <a14:foregroundMark x1="78500" y1="27969" x2="78500" y2="27969"/>
                        <a14:foregroundMark x1="79625" y1="29375" x2="79625" y2="29375"/>
                        <a14:foregroundMark x1="92125" y1="57969" x2="92125" y2="5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107" b="19072"/>
          <a:stretch/>
        </p:blipFill>
        <p:spPr bwMode="auto">
          <a:xfrm>
            <a:off x="3674838" y="5419960"/>
            <a:ext cx="2298379" cy="115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автобус" descr="C:\Users\777\Desktop\транспорт\трансфер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3750" r="94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2" y="3997794"/>
            <a:ext cx="2615952" cy="19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велосипед" descr="C:\Users\777\Desktop\транспорт\prod_8127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2000" r="99000">
                        <a14:foregroundMark x1="86667" y1="59000" x2="86667" y2="59000"/>
                        <a14:foregroundMark x1="82667" y1="53000" x2="82667" y2="53000"/>
                        <a14:foregroundMark x1="80333" y1="45333" x2="80333" y2="45333"/>
                        <a14:foregroundMark x1="33667" y1="28667" x2="33667" y2="28667"/>
                        <a14:foregroundMark x1="16000" y1="38333" x2="16000" y2="38333"/>
                        <a14:foregroundMark x1="25333" y1="40333" x2="25333" y2="40333"/>
                        <a14:foregroundMark x1="29000" y1="42000" x2="29000" y2="42000"/>
                        <a14:foregroundMark x1="9000" y1="41000" x2="9000" y2="41000"/>
                        <a14:foregroundMark x1="12000" y1="41000" x2="13000" y2="40667"/>
                        <a14:foregroundMark x1="15000" y1="38667" x2="15000" y2="38667"/>
                        <a14:foregroundMark x1="20667" y1="39000" x2="20667" y2="39000"/>
                        <a14:foregroundMark x1="73667" y1="43333" x2="72667" y2="43000"/>
                        <a14:foregroundMark x1="70000" y1="41000" x2="70000" y2="41000"/>
                        <a14:foregroundMark x1="69667" y1="39333" x2="69667" y2="39333"/>
                        <a14:foregroundMark x1="77000" y1="54333" x2="77000" y2="54333"/>
                        <a14:foregroundMark x1="78000" y1="67000" x2="75667" y2="66667"/>
                        <a14:foregroundMark x1="65000" y1="61667" x2="65000" y2="61667"/>
                        <a14:foregroundMark x1="67667" y1="56000" x2="68667" y2="53333"/>
                        <a14:foregroundMark x1="70667" y1="48667" x2="74333" y2="48000"/>
                        <a14:foregroundMark x1="78000" y1="47333" x2="78000" y2="47333"/>
                        <a14:foregroundMark x1="79000" y1="47333" x2="81333" y2="48000"/>
                        <a14:foregroundMark x1="83000" y1="48333" x2="84333" y2="48333"/>
                        <a14:foregroundMark x1="85667" y1="48667" x2="87667" y2="50000"/>
                        <a14:foregroundMark x1="27333" y1="63667" x2="27333" y2="63667"/>
                        <a14:foregroundMark x1="31000" y1="54667" x2="31000" y2="54667"/>
                        <a14:foregroundMark x1="20333" y1="53000" x2="20333" y2="53000"/>
                        <a14:foregroundMark x1="17333" y1="51333" x2="17333" y2="51333"/>
                        <a14:foregroundMark x1="15000" y1="51000" x2="15000" y2="51000"/>
                        <a14:foregroundMark x1="14000" y1="54333" x2="13667" y2="55000"/>
                        <a14:foregroundMark x1="25333" y1="66667" x2="25333" y2="66667"/>
                        <a14:foregroundMark x1="35000" y1="37667" x2="35000" y2="37667"/>
                        <a14:foregroundMark x1="34333" y1="33333" x2="34333" y2="33333"/>
                        <a14:foregroundMark x1="34333" y1="33333" x2="34333" y2="33333"/>
                        <a14:foregroundMark x1="35000" y1="35667" x2="35000" y2="35667"/>
                        <a14:foregroundMark x1="33000" y1="34000" x2="33000" y2="34000"/>
                        <a14:foregroundMark x1="36000" y1="39667" x2="36000" y2="39667"/>
                        <a14:foregroundMark x1="36000" y1="39667" x2="36000" y2="39667"/>
                        <a14:foregroundMark x1="36667" y1="40333" x2="37667" y2="41333"/>
                        <a14:foregroundMark x1="37667" y1="41333" x2="37667" y2="41333"/>
                        <a14:foregroundMark x1="38000" y1="41667" x2="38000" y2="41667"/>
                        <a14:foregroundMark x1="38333" y1="41333" x2="38333" y2="41333"/>
                        <a14:foregroundMark x1="38000" y1="41667" x2="38000" y2="41667"/>
                        <a14:foregroundMark x1="69000" y1="57667" x2="69000" y2="57667"/>
                        <a14:foregroundMark x1="66333" y1="40000" x2="66333" y2="40000"/>
                        <a14:foregroundMark x1="62000" y1="42667" x2="60667" y2="44000"/>
                        <a14:foregroundMark x1="59667" y1="45000" x2="55667" y2="47333"/>
                        <a14:foregroundMark x1="55667" y1="48000" x2="55000" y2="48667"/>
                        <a14:foregroundMark x1="54333" y1="51667" x2="53333" y2="52333"/>
                        <a14:foregroundMark x1="52000" y1="53667" x2="52000" y2="53667"/>
                        <a14:foregroundMark x1="50333" y1="55000" x2="50333" y2="55000"/>
                        <a14:foregroundMark x1="46667" y1="56667" x2="46667" y2="56667"/>
                        <a14:foregroundMark x1="46000" y1="58333" x2="45333" y2="60000"/>
                        <a14:foregroundMark x1="43333" y1="63000" x2="43333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82" b="13844"/>
          <a:stretch/>
        </p:blipFill>
        <p:spPr bwMode="auto">
          <a:xfrm>
            <a:off x="61216" y="1935687"/>
            <a:ext cx="2446142" cy="17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000823" y="1825787"/>
            <a:ext cx="3646408" cy="3278684"/>
          </a:xfrm>
          <a:prstGeom prst="ellipse">
            <a:avLst/>
          </a:prstGeom>
          <a:solidFill>
            <a:schemeClr val="accent2">
              <a:alpha val="36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Edit Sitemap Вектор - Скачать 133 Vectors (Страница 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40360"/>
            <a:ext cx="1061761" cy="10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C:\Users\Irina\Pictures\знаки картинки\imagesCAH3V9B2.jpg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114" y="133387"/>
            <a:ext cx="542553" cy="542553"/>
          </a:xfrm>
          <a:prstGeom prst="rect">
            <a:avLst/>
          </a:prstGeom>
          <a:noFill/>
        </p:spPr>
      </p:pic>
      <p:pic>
        <p:nvPicPr>
          <p:cNvPr id="9218" name="Picture 2" descr="Фотографии морских волн во всей красе!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/>
          <a:stretch/>
        </p:blipFill>
        <p:spPr bwMode="auto">
          <a:xfrm>
            <a:off x="3321579" y="2156100"/>
            <a:ext cx="3004895" cy="25670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корабль" descr="C:\Users\777\Desktop\транспорт\0a0272eb117b6c55b4b4a3627f0f72c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00" b="96400" l="6682" r="96544">
                        <a14:foregroundMark x1="51613" y1="48400" x2="51613" y2="4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10" y="3814677"/>
            <a:ext cx="2020876" cy="23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СКУТЕР" descr="C:\Users\777\Desktop\транспорт\belgr_b_21834 (1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046" y="404664"/>
            <a:ext cx="1937792" cy="121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2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16054E-6 L -0.28716 -0.278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-13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972E-6 L 0.19636 0.488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24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6300192" y="1196752"/>
            <a:ext cx="2117833" cy="2016224"/>
            <a:chOff x="6300192" y="1196752"/>
            <a:chExt cx="2117833" cy="2016224"/>
          </a:xfrm>
        </p:grpSpPr>
        <p:sp>
          <p:nvSpPr>
            <p:cNvPr id="4" name="Овал 3"/>
            <p:cNvSpPr/>
            <p:nvPr/>
          </p:nvSpPr>
          <p:spPr>
            <a:xfrm>
              <a:off x="6353944" y="1196752"/>
              <a:ext cx="2016224" cy="201622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2" y="1484784"/>
              <a:ext cx="2117833" cy="141845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3491880" y="1196752"/>
            <a:ext cx="2108454" cy="2016224"/>
            <a:chOff x="3491880" y="1196752"/>
            <a:chExt cx="2108454" cy="2016224"/>
          </a:xfrm>
        </p:grpSpPr>
        <p:sp>
          <p:nvSpPr>
            <p:cNvPr id="3" name="Овал 2"/>
            <p:cNvSpPr/>
            <p:nvPr/>
          </p:nvSpPr>
          <p:spPr>
            <a:xfrm>
              <a:off x="3563888" y="1196752"/>
              <a:ext cx="2016224" cy="20162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880" y="1484784"/>
              <a:ext cx="2108454" cy="14718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755576" y="1196752"/>
            <a:ext cx="2087083" cy="2016224"/>
            <a:chOff x="755576" y="1196752"/>
            <a:chExt cx="2087083" cy="2016224"/>
          </a:xfrm>
        </p:grpSpPr>
        <p:sp>
          <p:nvSpPr>
            <p:cNvPr id="2" name="Овал 1"/>
            <p:cNvSpPr/>
            <p:nvPr/>
          </p:nvSpPr>
          <p:spPr>
            <a:xfrm>
              <a:off x="773832" y="1196752"/>
              <a:ext cx="2016224" cy="2016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1484784"/>
              <a:ext cx="2087083" cy="1402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395536" y="90872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Водный транспорт</a:t>
            </a:r>
            <a:endParaRPr lang="ru-RU" sz="14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90872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Наземный транспорт</a:t>
            </a:r>
            <a:endParaRPr lang="ru-RU" sz="14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5648" y="90872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Воздушный транспорт</a:t>
            </a:r>
            <a:endParaRPr lang="ru-RU" sz="14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7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429000"/>
            <a:ext cx="1278310" cy="1150479"/>
          </a:xfrm>
          <a:prstGeom prst="rect">
            <a:avLst/>
          </a:prstGeom>
          <a:noFill/>
        </p:spPr>
      </p:pic>
      <p:pic>
        <p:nvPicPr>
          <p:cNvPr id="9" name="11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64088" y="3501008"/>
            <a:ext cx="1588856" cy="736832"/>
          </a:xfrm>
          <a:prstGeom prst="rect">
            <a:avLst/>
          </a:prstGeom>
          <a:noFill/>
        </p:spPr>
      </p:pic>
      <p:pic>
        <p:nvPicPr>
          <p:cNvPr id="10" name="13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43911" y="5217398"/>
            <a:ext cx="1278310" cy="994951"/>
          </a:xfrm>
          <a:prstGeom prst="rect">
            <a:avLst/>
          </a:prstGeom>
          <a:noFill/>
        </p:spPr>
      </p:pic>
      <p:pic>
        <p:nvPicPr>
          <p:cNvPr id="11" name="11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92080" y="5877272"/>
            <a:ext cx="1278310" cy="798943"/>
          </a:xfrm>
          <a:prstGeom prst="rect">
            <a:avLst/>
          </a:prstGeom>
          <a:noFill/>
        </p:spPr>
      </p:pic>
      <p:pic>
        <p:nvPicPr>
          <p:cNvPr id="12" name="10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63888" y="3789040"/>
            <a:ext cx="1278310" cy="827565"/>
          </a:xfrm>
          <a:prstGeom prst="rect">
            <a:avLst/>
          </a:prstGeom>
          <a:noFill/>
        </p:spPr>
      </p:pic>
      <p:pic>
        <p:nvPicPr>
          <p:cNvPr id="13" name="9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083"/>
          <a:stretch>
            <a:fillRect/>
          </a:stretch>
        </p:blipFill>
        <p:spPr bwMode="auto">
          <a:xfrm>
            <a:off x="1475656" y="5979368"/>
            <a:ext cx="1278310" cy="878632"/>
          </a:xfrm>
          <a:prstGeom prst="rect">
            <a:avLst/>
          </a:prstGeom>
          <a:noFill/>
        </p:spPr>
      </p:pic>
      <p:pic>
        <p:nvPicPr>
          <p:cNvPr id="14" name="1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6372199" y="5085184"/>
            <a:ext cx="1563491" cy="789562"/>
          </a:xfrm>
          <a:prstGeom prst="rect">
            <a:avLst/>
          </a:prstGeom>
          <a:noFill/>
        </p:spPr>
      </p:pic>
      <p:pic>
        <p:nvPicPr>
          <p:cNvPr id="15" name="5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7380312" y="3717032"/>
            <a:ext cx="1397709" cy="1294495"/>
          </a:xfrm>
          <a:prstGeom prst="rect">
            <a:avLst/>
          </a:prstGeom>
          <a:noFill/>
        </p:spPr>
      </p:pic>
      <p:pic>
        <p:nvPicPr>
          <p:cNvPr id="16" name="8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512" y="4916903"/>
            <a:ext cx="1566342" cy="1174756"/>
          </a:xfrm>
          <a:prstGeom prst="rect">
            <a:avLst/>
          </a:prstGeom>
          <a:noFill/>
        </p:spPr>
      </p:pic>
      <p:pic>
        <p:nvPicPr>
          <p:cNvPr id="17" name="6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4509120"/>
            <a:ext cx="1278310" cy="802139"/>
          </a:xfrm>
          <a:prstGeom prst="rect">
            <a:avLst/>
          </a:prstGeom>
          <a:noFill/>
        </p:spPr>
      </p:pic>
      <p:pic>
        <p:nvPicPr>
          <p:cNvPr id="18" name="4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67744" y="3356992"/>
            <a:ext cx="1224136" cy="1410296"/>
          </a:xfrm>
          <a:prstGeom prst="rect">
            <a:avLst/>
          </a:prstGeom>
          <a:noFill/>
        </p:spPr>
      </p:pic>
      <p:pic>
        <p:nvPicPr>
          <p:cNvPr id="1028" name="3 Picture 4" descr="У нас гости. - Кукольные фоторассказки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4414086"/>
            <a:ext cx="936104" cy="1300869"/>
          </a:xfrm>
          <a:prstGeom prst="rect">
            <a:avLst/>
          </a:prstGeom>
          <a:noFill/>
        </p:spPr>
      </p:pic>
      <p:pic>
        <p:nvPicPr>
          <p:cNvPr id="1030" name="2 Picture 6" descr="Вертолеты и противогазы &quot; IMHOBest - все самое лучшее в дизайне. Скачать фото, картинки, обои, рисунки, иконки, клипарты, шаблон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5157192"/>
            <a:ext cx="1289932" cy="1348077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331640" y="11663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Определи к какой группе относится транспорт</a:t>
            </a:r>
            <a:endParaRPr lang="ru-RU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32" name="ракета Picture 8" descr="Rocket QuestionPro Blo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0056" y="4917842"/>
            <a:ext cx="1324173" cy="1294507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707904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подсказка</a:t>
            </a:r>
            <a:endParaRPr lang="ru-RU" dirty="0"/>
          </a:p>
        </p:txBody>
      </p:sp>
      <p:pic>
        <p:nvPicPr>
          <p:cNvPr id="1038" name="Picture 14" descr="C:\Users\Irina\Pictures\знаки картинки\imagesCAH3V9B2.jpg">
            <a:hlinkClick r:id="rId20" action="ppaction://hlinkfile"/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780928"/>
            <a:ext cx="542553" cy="542553"/>
          </a:xfrm>
          <a:prstGeom prst="rect">
            <a:avLst/>
          </a:prstGeom>
          <a:noFill/>
        </p:spPr>
      </p:pic>
      <p:pic>
        <p:nvPicPr>
          <p:cNvPr id="32" name="Picture 14" descr="C:\Users\Irina\Pictures\знаки картинки\imagesCAH3V9B2.jpg">
            <a:hlinkClick r:id="rId22" action="ppaction://hlinkfile"/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780928"/>
            <a:ext cx="542553" cy="542553"/>
          </a:xfrm>
          <a:prstGeom prst="rect">
            <a:avLst/>
          </a:prstGeom>
          <a:noFill/>
        </p:spPr>
      </p:pic>
      <p:pic>
        <p:nvPicPr>
          <p:cNvPr id="33" name="Picture 14" descr="C:\Users\Irina\Pictures\знаки картинки\imagesCAH3V9B2.jpg">
            <a:hlinkClick r:id="rId23" action="ppaction://hlinkfile"/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780928"/>
            <a:ext cx="542553" cy="542553"/>
          </a:xfrm>
          <a:prstGeom prst="rect">
            <a:avLst/>
          </a:prstGeom>
          <a:noFill/>
        </p:spPr>
      </p:pic>
      <p:sp>
        <p:nvSpPr>
          <p:cNvPr id="36" name="TextBox 35">
            <a:hlinkClick r:id="rId24" action="ppaction://hlinksldjump"/>
          </p:cNvPr>
          <p:cNvSpPr txBox="1"/>
          <p:nvPr/>
        </p:nvSpPr>
        <p:spPr>
          <a:xfrm>
            <a:off x="8251544" y="6430344"/>
            <a:ext cx="725254" cy="2616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меню</a:t>
            </a:r>
            <a:endParaRPr lang="ru-RU" sz="11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10826E-6 L -0.34531 -0.60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4" y="-303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9.9468E-7 L -0.6592 -0.272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69" y="-13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0803E-6 L -0.12622 -0.242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-12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63567E-6 L -0.42413 -0.320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5" y="-160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53389E-7 L 0.08004 -0.466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-23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28846E-6 L -0.13281 -0.6352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-317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5269E-6 L 0.32327 -0.580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-290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46981E-8 L -0.17726 -0.207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10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6354E-6 L 0.38698 -0.1677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0" y="-8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34883E-7 L 0.44583 -0.431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2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4238E-7 L 0.18993 -0.6560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-3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48601E-6 L 0.61024 -0.3851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3" y="-19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машина" descr="C:\Users\777\Desktop\транспорт\0_803e3_9c18a6a6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975" y="3974681"/>
            <a:ext cx="3393638" cy="22117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экскаватор" descr="C:\Users\777\Desktop\транспорт\bs-mynd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5" y="3959307"/>
            <a:ext cx="3391321" cy="224676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автобус" descr="C:\Users\777\Desktop\транспорт\57566-[Wide_Screen]_Vector_Automobile_Vol_3_No_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45" y="750146"/>
            <a:ext cx="3393638" cy="22343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самолет" descr="C:\Users\777\Desktop\транспорт\plane-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7" y="815024"/>
            <a:ext cx="3276378" cy="210681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6659" y="737765"/>
            <a:ext cx="3458424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Дом по улице идет,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На работу нас везет.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Не на курьих тонких ножках,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А в резиновых сапожках.</a:t>
            </a:r>
            <a:br>
              <a:rPr lang="ru-RU" sz="2000" b="1" dirty="0">
                <a:latin typeface="Bookman Old Style" panose="02050604050505020204" pitchFamily="18" charset="0"/>
              </a:rPr>
            </a:br>
            <a:endParaRPr lang="ru-RU" sz="2000" b="1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012" y="815024"/>
            <a:ext cx="3391321" cy="2185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 smtClean="0">
                <a:latin typeface="Bookman Old Style" panose="02050604050505020204" pitchFamily="18" charset="0"/>
              </a:rPr>
              <a:t>Летит </a:t>
            </a:r>
            <a:r>
              <a:rPr lang="ru-RU" sz="2000" b="1" dirty="0">
                <a:latin typeface="Bookman Old Style" panose="02050604050505020204" pitchFamily="18" charset="0"/>
              </a:rPr>
              <a:t>птица-небылица</a:t>
            </a:r>
            <a:r>
              <a:rPr lang="ru-RU" sz="2000" b="1" dirty="0" smtClean="0"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ru-RU" sz="2000" b="1" dirty="0" smtClean="0">
                <a:latin typeface="Bookman Old Style" panose="02050604050505020204" pitchFamily="18" charset="0"/>
              </a:rPr>
              <a:t>А </a:t>
            </a:r>
            <a:r>
              <a:rPr lang="ru-RU" sz="2000" b="1" dirty="0">
                <a:latin typeface="Bookman Old Style" panose="02050604050505020204" pitchFamily="18" charset="0"/>
              </a:rPr>
              <a:t>внутри народ </a:t>
            </a:r>
            <a:endParaRPr lang="ru-RU" sz="20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 smtClean="0">
                <a:latin typeface="Bookman Old Style" panose="02050604050505020204" pitchFamily="18" charset="0"/>
              </a:rPr>
              <a:t>сидит</a:t>
            </a:r>
            <a:r>
              <a:rPr lang="ru-RU" sz="2000" b="1" dirty="0">
                <a:latin typeface="Bookman Old Style" panose="02050604050505020204" pitchFamily="18" charset="0"/>
              </a:rPr>
              <a:t>,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Меж собою говорит</a:t>
            </a:r>
            <a:r>
              <a:rPr lang="ru-RU" sz="2000" b="1" dirty="0" smtClean="0">
                <a:latin typeface="Bookman Old Style" panose="02050604050505020204" pitchFamily="18" charset="0"/>
              </a:rPr>
              <a:t>.</a:t>
            </a:r>
            <a:r>
              <a:rPr lang="ru-RU" b="1" dirty="0">
                <a:latin typeface="Bookman Old Style" panose="02050604050505020204" pitchFamily="18" charset="0"/>
              </a:rPr>
              <a:t/>
            </a:r>
            <a:br>
              <a:rPr lang="ru-RU" b="1" dirty="0">
                <a:latin typeface="Bookman Old Style" panose="02050604050505020204" pitchFamily="18" charset="0"/>
              </a:rPr>
            </a:b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120" y="3933056"/>
            <a:ext cx="3384376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К нам во двор забрался крот,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Роет землю у ворот.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Тонна в рот земли войдет,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Если крот откроет рот</a:t>
            </a:r>
            <a:r>
              <a:rPr lang="ru-RU" sz="2000" b="1" dirty="0" smtClean="0">
                <a:latin typeface="Bookman Old Style" panose="02050604050505020204" pitchFamily="18" charset="0"/>
              </a:rPr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11975" y="3959307"/>
            <a:ext cx="3458424" cy="22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 smtClean="0">
                <a:latin typeface="Bookman Old Style" panose="02050604050505020204" pitchFamily="18" charset="0"/>
              </a:rPr>
              <a:t>Не </a:t>
            </a:r>
            <a:r>
              <a:rPr lang="ru-RU" sz="2000" b="1" dirty="0">
                <a:latin typeface="Bookman Old Style" panose="02050604050505020204" pitchFamily="18" charset="0"/>
              </a:rPr>
              <a:t>летает, не жужжит,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Жук по улице бежит.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И горят в глазах жука,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Два блестящих огонька.</a:t>
            </a:r>
            <a:br>
              <a:rPr lang="ru-RU" sz="2000" b="1" dirty="0">
                <a:latin typeface="Bookman Old Style" panose="02050604050505020204" pitchFamily="18" charset="0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260648"/>
            <a:ext cx="520549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УГАДАЙ ЗАГАДКУ</a:t>
            </a:r>
            <a:endParaRPr lang="ru-RU" sz="20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8251544" y="6430344"/>
            <a:ext cx="725254" cy="2616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меню</a:t>
            </a:r>
            <a:endParaRPr lang="ru-RU" sz="11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591"/>
            <a:ext cx="781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Что не имеет отношения к профессии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водитель автомобиля?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2530" name="Picture 2" descr="C:\Users\Irina\Desktop\241dde8caa014d16beef44dafc121b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2256070" cy="1548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C:\Users\Irina\Desktop\the-compass-picture-quality-material_38-2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7" y="1988840"/>
            <a:ext cx="2088231" cy="1564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Edit Sitemap Вектор - Скачать 133 Vectors (Страница 1)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40360"/>
            <a:ext cx="1061761" cy="10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Безопасность дорожного движения. . Товары, которые спасают жизни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27" y="2014716"/>
            <a:ext cx="1905717" cy="2450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4" name="Picture 6" descr="Стоковые фотографии Emergency signal, роялти-фри изображения…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04" y="4005064"/>
            <a:ext cx="2089023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6" name="Picture 8" descr="First aid kit из Artem Shcherbakov, Роялти-фри стоковое фото #12838824 на Fotolia.ru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r="9378"/>
          <a:stretch/>
        </p:blipFill>
        <p:spPr bwMode="auto">
          <a:xfrm>
            <a:off x="747664" y="4009908"/>
            <a:ext cx="2263982" cy="1723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Девушка В Красном Автомобиле клипарты - ClipartLogo.c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2667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77930"/>
            <a:ext cx="2355164" cy="17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2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Презентация PowerPoint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1017</TotalTime>
  <Words>251</Words>
  <Application>Microsoft Office PowerPoint</Application>
  <PresentationFormat>Экран (4:3)</PresentationFormat>
  <Paragraphs>76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Евгеньевна</dc:creator>
  <cp:lastModifiedBy>днс</cp:lastModifiedBy>
  <cp:revision>75</cp:revision>
  <dcterms:created xsi:type="dcterms:W3CDTF">2015-03-22T11:40:16Z</dcterms:created>
  <dcterms:modified xsi:type="dcterms:W3CDTF">2022-02-13T16:59:42Z</dcterms:modified>
</cp:coreProperties>
</file>